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76" r:id="rId4"/>
    <p:sldId id="277" r:id="rId5"/>
    <p:sldId id="278" r:id="rId6"/>
    <p:sldId id="279"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30"/>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349F41C2-7540-2C4B-B1D6-E20F24B4B253}" type="datetimeFigureOut">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23712716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9F41C2-7540-2C4B-B1D6-E20F24B4B253}"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318976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9F41C2-7540-2C4B-B1D6-E20F24B4B253}"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418263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9F41C2-7540-2C4B-B1D6-E20F24B4B253}" type="datetimeFigureOut">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504726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349F41C2-7540-2C4B-B1D6-E20F24B4B253}" type="datetimeFigureOut">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17074988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349F41C2-7540-2C4B-B1D6-E20F24B4B253}" type="datetimeFigureOut">
              <a:rPr lang="en-US" smtClean="0"/>
              <a:t>2/5/25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2608451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349F41C2-7540-2C4B-B1D6-E20F24B4B253}" type="datetimeFigureOut">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76983-184D-2F42-B423-CCC047B16C20}"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679176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9F41C2-7540-2C4B-B1D6-E20F24B4B253}" type="datetimeFigureOut">
              <a:rPr lang="en-US" smtClean="0"/>
              <a:t>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243029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F41C2-7540-2C4B-B1D6-E20F24B4B253}" type="datetimeFigureOut">
              <a:rPr lang="en-US" smtClean="0"/>
              <a:t>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4019299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9F41C2-7540-2C4B-B1D6-E20F24B4B253}" type="datetimeFigureOut">
              <a:rPr lang="en-US" smtClean="0"/>
              <a:t>2/5/25</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334035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349F41C2-7540-2C4B-B1D6-E20F24B4B253}" type="datetimeFigureOut">
              <a:rPr lang="en-US" smtClean="0"/>
              <a:t>2/5/25</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89776983-184D-2F42-B423-CCC047B16C20}" type="slidenum">
              <a:rPr lang="en-US" smtClean="0"/>
              <a:t>‹#›</a:t>
            </a:fld>
            <a:endParaRPr lang="en-US"/>
          </a:p>
        </p:txBody>
      </p:sp>
    </p:spTree>
    <p:extLst>
      <p:ext uri="{BB962C8B-B14F-4D97-AF65-F5344CB8AC3E}">
        <p14:creationId xmlns:p14="http://schemas.microsoft.com/office/powerpoint/2010/main" val="289427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49F41C2-7540-2C4B-B1D6-E20F24B4B253}" type="datetimeFigureOut">
              <a:rPr lang="en-US" smtClean="0"/>
              <a:t>2/5/25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9776983-184D-2F42-B423-CCC047B16C20}" type="slidenum">
              <a:rPr lang="en-US" smtClean="0"/>
              <a:t>‹#›</a:t>
            </a:fld>
            <a:endParaRPr lang="en-US"/>
          </a:p>
        </p:txBody>
      </p:sp>
    </p:spTree>
    <p:extLst>
      <p:ext uri="{BB962C8B-B14F-4D97-AF65-F5344CB8AC3E}">
        <p14:creationId xmlns:p14="http://schemas.microsoft.com/office/powerpoint/2010/main" val="34807552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97C7-5D5F-AE8B-8FF3-3C0CFA3AE8CC}"/>
              </a:ext>
            </a:extLst>
          </p:cNvPr>
          <p:cNvSpPr>
            <a:spLocks noGrp="1"/>
          </p:cNvSpPr>
          <p:nvPr>
            <p:ph type="ctrTitle"/>
          </p:nvPr>
        </p:nvSpPr>
        <p:spPr/>
        <p:txBody>
          <a:bodyPr/>
          <a:lstStyle/>
          <a:p>
            <a:r>
              <a:rPr lang="en-US" dirty="0"/>
              <a:t>Lending club</a:t>
            </a:r>
            <a:br>
              <a:rPr lang="en-US" dirty="0"/>
            </a:br>
            <a:r>
              <a:rPr lang="en-US" dirty="0"/>
              <a:t>Case study – Elangathir g</a:t>
            </a:r>
          </a:p>
        </p:txBody>
      </p:sp>
    </p:spTree>
    <p:extLst>
      <p:ext uri="{BB962C8B-B14F-4D97-AF65-F5344CB8AC3E}">
        <p14:creationId xmlns:p14="http://schemas.microsoft.com/office/powerpoint/2010/main" val="328929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39727-F1BF-10C2-8B45-00E9CDBE98B7}"/>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C14191C-3939-AF29-3E9F-CC6E4C9ADA8D}"/>
              </a:ext>
            </a:extLst>
          </p:cNvPr>
          <p:cNvPicPr>
            <a:picLocks noGrp="1" noChangeAspect="1"/>
          </p:cNvPicPr>
          <p:nvPr>
            <p:ph idx="1"/>
          </p:nvPr>
        </p:nvPicPr>
        <p:blipFill>
          <a:blip r:embed="rId2"/>
          <a:stretch>
            <a:fillRect/>
          </a:stretch>
        </p:blipFill>
        <p:spPr>
          <a:xfrm>
            <a:off x="1574730" y="426425"/>
            <a:ext cx="3779468" cy="3208153"/>
          </a:xfrm>
        </p:spPr>
      </p:pic>
      <p:pic>
        <p:nvPicPr>
          <p:cNvPr id="6" name="Picture 5">
            <a:extLst>
              <a:ext uri="{FF2B5EF4-FFF2-40B4-BE49-F238E27FC236}">
                <a16:creationId xmlns:a16="http://schemas.microsoft.com/office/drawing/2014/main" id="{E6F10BBB-F225-BF67-6963-54B67689D929}"/>
              </a:ext>
            </a:extLst>
          </p:cNvPr>
          <p:cNvPicPr>
            <a:picLocks noChangeAspect="1"/>
          </p:cNvPicPr>
          <p:nvPr/>
        </p:nvPicPr>
        <p:blipFill>
          <a:blip r:embed="rId3"/>
          <a:stretch>
            <a:fillRect/>
          </a:stretch>
        </p:blipFill>
        <p:spPr>
          <a:xfrm>
            <a:off x="5835038" y="426424"/>
            <a:ext cx="4412286" cy="3208153"/>
          </a:xfrm>
          <a:prstGeom prst="rect">
            <a:avLst/>
          </a:prstGeom>
        </p:spPr>
      </p:pic>
      <p:sp>
        <p:nvSpPr>
          <p:cNvPr id="7" name="Content Placeholder 2">
            <a:extLst>
              <a:ext uri="{FF2B5EF4-FFF2-40B4-BE49-F238E27FC236}">
                <a16:creationId xmlns:a16="http://schemas.microsoft.com/office/drawing/2014/main" id="{6C6D6ED7-D554-00CB-EF4C-B79A06DB0B31}"/>
              </a:ext>
            </a:extLst>
          </p:cNvPr>
          <p:cNvSpPr txBox="1">
            <a:spLocks/>
          </p:cNvSpPr>
          <p:nvPr/>
        </p:nvSpPr>
        <p:spPr>
          <a:xfrm>
            <a:off x="1888711" y="3674917"/>
            <a:ext cx="3151506" cy="6379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Home Ownership</a:t>
            </a:r>
          </a:p>
        </p:txBody>
      </p:sp>
      <p:sp>
        <p:nvSpPr>
          <p:cNvPr id="8" name="Content Placeholder 2">
            <a:extLst>
              <a:ext uri="{FF2B5EF4-FFF2-40B4-BE49-F238E27FC236}">
                <a16:creationId xmlns:a16="http://schemas.microsoft.com/office/drawing/2014/main" id="{5C95E113-BECE-AF1D-19C9-9BBA5BF11B0F}"/>
              </a:ext>
            </a:extLst>
          </p:cNvPr>
          <p:cNvSpPr txBox="1">
            <a:spLocks/>
          </p:cNvSpPr>
          <p:nvPr/>
        </p:nvSpPr>
        <p:spPr>
          <a:xfrm>
            <a:off x="1574730" y="4865188"/>
            <a:ext cx="9572054" cy="1731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dirty="0"/>
              <a:t>Mortgage, Owning and Renting Home have similar default rates ( slightly increasing)</a:t>
            </a:r>
          </a:p>
          <a:p>
            <a:pPr>
              <a:buFont typeface="Wingdings" pitchFamily="2" charset="2"/>
              <a:buChar char="Ø"/>
            </a:pPr>
            <a:r>
              <a:rPr lang="en-IN" dirty="0"/>
              <a:t>Other category of Home Ownership has elevated default rates</a:t>
            </a:r>
          </a:p>
          <a:p>
            <a:pPr>
              <a:buFont typeface="Wingdings" pitchFamily="2" charset="2"/>
              <a:buChar char="Ø"/>
            </a:pPr>
            <a:r>
              <a:rPr lang="en-IN" b="1" dirty="0"/>
              <a:t>We can recommend to study further on the Other category of Home Ownership</a:t>
            </a:r>
            <a:endParaRPr lang="en-US" b="1" dirty="0"/>
          </a:p>
        </p:txBody>
      </p:sp>
      <p:sp>
        <p:nvSpPr>
          <p:cNvPr id="9" name="Content Placeholder 2">
            <a:extLst>
              <a:ext uri="{FF2B5EF4-FFF2-40B4-BE49-F238E27FC236}">
                <a16:creationId xmlns:a16="http://schemas.microsoft.com/office/drawing/2014/main" id="{6A7C999E-B97F-0D75-3FBE-604C1C1C88AD}"/>
              </a:ext>
            </a:extLst>
          </p:cNvPr>
          <p:cNvSpPr txBox="1">
            <a:spLocks/>
          </p:cNvSpPr>
          <p:nvPr/>
        </p:nvSpPr>
        <p:spPr>
          <a:xfrm>
            <a:off x="6646170" y="3773553"/>
            <a:ext cx="2790021" cy="637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Disbursal against Home Ownership</a:t>
            </a:r>
          </a:p>
        </p:txBody>
      </p:sp>
    </p:spTree>
    <p:extLst>
      <p:ext uri="{BB962C8B-B14F-4D97-AF65-F5344CB8AC3E}">
        <p14:creationId xmlns:p14="http://schemas.microsoft.com/office/powerpoint/2010/main" val="52380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E8AAB-C772-FF8E-956A-64ADE13505D8}"/>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B608161-0916-52A4-C16D-4A1F4041C5BF}"/>
              </a:ext>
            </a:extLst>
          </p:cNvPr>
          <p:cNvPicPr>
            <a:picLocks noGrp="1" noChangeAspect="1"/>
          </p:cNvPicPr>
          <p:nvPr>
            <p:ph idx="1"/>
          </p:nvPr>
        </p:nvPicPr>
        <p:blipFill>
          <a:blip r:embed="rId2"/>
          <a:stretch>
            <a:fillRect/>
          </a:stretch>
        </p:blipFill>
        <p:spPr>
          <a:xfrm>
            <a:off x="1574730" y="260926"/>
            <a:ext cx="3942783" cy="3464479"/>
          </a:xfrm>
        </p:spPr>
      </p:pic>
      <p:pic>
        <p:nvPicPr>
          <p:cNvPr id="6" name="Picture 5">
            <a:extLst>
              <a:ext uri="{FF2B5EF4-FFF2-40B4-BE49-F238E27FC236}">
                <a16:creationId xmlns:a16="http://schemas.microsoft.com/office/drawing/2014/main" id="{A800E811-997E-009A-DF07-A0A5CD45A961}"/>
              </a:ext>
            </a:extLst>
          </p:cNvPr>
          <p:cNvPicPr>
            <a:picLocks noChangeAspect="1"/>
          </p:cNvPicPr>
          <p:nvPr/>
        </p:nvPicPr>
        <p:blipFill>
          <a:blip r:embed="rId3"/>
          <a:stretch>
            <a:fillRect/>
          </a:stretch>
        </p:blipFill>
        <p:spPr>
          <a:xfrm>
            <a:off x="6354795" y="260926"/>
            <a:ext cx="4296580" cy="3478183"/>
          </a:xfrm>
          <a:prstGeom prst="rect">
            <a:avLst/>
          </a:prstGeom>
        </p:spPr>
      </p:pic>
      <p:sp>
        <p:nvSpPr>
          <p:cNvPr id="7" name="Content Placeholder 2">
            <a:extLst>
              <a:ext uri="{FF2B5EF4-FFF2-40B4-BE49-F238E27FC236}">
                <a16:creationId xmlns:a16="http://schemas.microsoft.com/office/drawing/2014/main" id="{346A459B-3D53-7E10-5F08-588C7B7BE5B6}"/>
              </a:ext>
            </a:extLst>
          </p:cNvPr>
          <p:cNvSpPr txBox="1">
            <a:spLocks/>
          </p:cNvSpPr>
          <p:nvPr/>
        </p:nvSpPr>
        <p:spPr>
          <a:xfrm>
            <a:off x="1970368" y="3705768"/>
            <a:ext cx="3151506" cy="6379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Loan Purpose </a:t>
            </a:r>
          </a:p>
        </p:txBody>
      </p:sp>
      <p:sp>
        <p:nvSpPr>
          <p:cNvPr id="8" name="Content Placeholder 2">
            <a:extLst>
              <a:ext uri="{FF2B5EF4-FFF2-40B4-BE49-F238E27FC236}">
                <a16:creationId xmlns:a16="http://schemas.microsoft.com/office/drawing/2014/main" id="{E1FDB9E9-0862-F3B3-EBC9-4EC2E2AC043B}"/>
              </a:ext>
            </a:extLst>
          </p:cNvPr>
          <p:cNvSpPr txBox="1">
            <a:spLocks/>
          </p:cNvSpPr>
          <p:nvPr/>
        </p:nvSpPr>
        <p:spPr>
          <a:xfrm>
            <a:off x="1574730" y="4865188"/>
            <a:ext cx="9572054" cy="17318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b="1" dirty="0"/>
              <a:t>Small business, Educational and Renewal Energy are riskier purposes for Loan disbursal</a:t>
            </a:r>
          </a:p>
          <a:p>
            <a:pPr>
              <a:buFont typeface="Wingdings" pitchFamily="2" charset="2"/>
              <a:buChar char="Ø"/>
            </a:pPr>
            <a:r>
              <a:rPr lang="en-IN" b="1" dirty="0"/>
              <a:t>We can recommend to increase loan disbursal for wedding and home improvement</a:t>
            </a:r>
            <a:endParaRPr lang="en-US" b="1" dirty="0"/>
          </a:p>
        </p:txBody>
      </p:sp>
      <p:sp>
        <p:nvSpPr>
          <p:cNvPr id="9" name="Content Placeholder 2">
            <a:extLst>
              <a:ext uri="{FF2B5EF4-FFF2-40B4-BE49-F238E27FC236}">
                <a16:creationId xmlns:a16="http://schemas.microsoft.com/office/drawing/2014/main" id="{390FB964-42B5-7078-3864-CF7C682BA5CB}"/>
              </a:ext>
            </a:extLst>
          </p:cNvPr>
          <p:cNvSpPr txBox="1">
            <a:spLocks/>
          </p:cNvSpPr>
          <p:nvPr/>
        </p:nvSpPr>
        <p:spPr>
          <a:xfrm>
            <a:off x="7108074" y="3739109"/>
            <a:ext cx="2790021" cy="637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Disbursal against Loan Purpose</a:t>
            </a:r>
          </a:p>
        </p:txBody>
      </p:sp>
    </p:spTree>
    <p:extLst>
      <p:ext uri="{BB962C8B-B14F-4D97-AF65-F5344CB8AC3E}">
        <p14:creationId xmlns:p14="http://schemas.microsoft.com/office/powerpoint/2010/main" val="422359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38D87-0F5F-F18C-1F0D-7157EF14E14F}"/>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2C60A9-DB62-9042-BFCF-48EA1F53A91A}"/>
              </a:ext>
            </a:extLst>
          </p:cNvPr>
          <p:cNvPicPr>
            <a:picLocks noGrp="1" noChangeAspect="1"/>
          </p:cNvPicPr>
          <p:nvPr>
            <p:ph idx="1"/>
          </p:nvPr>
        </p:nvPicPr>
        <p:blipFill>
          <a:blip r:embed="rId2"/>
          <a:stretch>
            <a:fillRect/>
          </a:stretch>
        </p:blipFill>
        <p:spPr>
          <a:xfrm>
            <a:off x="1322926" y="327025"/>
            <a:ext cx="3858856" cy="3101975"/>
          </a:xfrm>
        </p:spPr>
      </p:pic>
      <p:sp>
        <p:nvSpPr>
          <p:cNvPr id="5" name="Content Placeholder 2">
            <a:extLst>
              <a:ext uri="{FF2B5EF4-FFF2-40B4-BE49-F238E27FC236}">
                <a16:creationId xmlns:a16="http://schemas.microsoft.com/office/drawing/2014/main" id="{BED7D711-B9DA-662A-4B4F-44061AE2B9E9}"/>
              </a:ext>
            </a:extLst>
          </p:cNvPr>
          <p:cNvSpPr txBox="1">
            <a:spLocks/>
          </p:cNvSpPr>
          <p:nvPr/>
        </p:nvSpPr>
        <p:spPr>
          <a:xfrm>
            <a:off x="1888711" y="3674917"/>
            <a:ext cx="3151506" cy="6379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Repayment Terms</a:t>
            </a:r>
          </a:p>
        </p:txBody>
      </p:sp>
      <p:sp>
        <p:nvSpPr>
          <p:cNvPr id="8" name="Content Placeholder 2">
            <a:extLst>
              <a:ext uri="{FF2B5EF4-FFF2-40B4-BE49-F238E27FC236}">
                <a16:creationId xmlns:a16="http://schemas.microsoft.com/office/drawing/2014/main" id="{23B89129-0EC0-2A52-60EE-310E0BF87AB7}"/>
              </a:ext>
            </a:extLst>
          </p:cNvPr>
          <p:cNvSpPr txBox="1">
            <a:spLocks/>
          </p:cNvSpPr>
          <p:nvPr/>
        </p:nvSpPr>
        <p:spPr>
          <a:xfrm>
            <a:off x="6794653" y="1050033"/>
            <a:ext cx="5607585" cy="26330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Strong relation between longer repayment term and defaulting</a:t>
            </a:r>
          </a:p>
          <a:p>
            <a:pPr>
              <a:buFont typeface="Wingdings" pitchFamily="2" charset="2"/>
              <a:buChar char="Ø"/>
            </a:pPr>
            <a:r>
              <a:rPr lang="en-IN" b="1" dirty="0"/>
              <a:t>We can strongly observe higher default risk associated with longer repayment duration</a:t>
            </a:r>
            <a:endParaRPr lang="en-US" b="1" dirty="0"/>
          </a:p>
        </p:txBody>
      </p:sp>
    </p:spTree>
    <p:extLst>
      <p:ext uri="{BB962C8B-B14F-4D97-AF65-F5344CB8AC3E}">
        <p14:creationId xmlns:p14="http://schemas.microsoft.com/office/powerpoint/2010/main" val="235866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6C08-8C8B-8451-72AE-60D2CA3A72D8}"/>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6871F77-2FDE-0163-C13E-2B2AC03A5A2D}"/>
              </a:ext>
            </a:extLst>
          </p:cNvPr>
          <p:cNvSpPr txBox="1">
            <a:spLocks/>
          </p:cNvSpPr>
          <p:nvPr/>
        </p:nvSpPr>
        <p:spPr>
          <a:xfrm>
            <a:off x="1775315" y="3978734"/>
            <a:ext cx="3151506" cy="6379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States in the US</a:t>
            </a:r>
          </a:p>
        </p:txBody>
      </p:sp>
      <p:pic>
        <p:nvPicPr>
          <p:cNvPr id="6" name="Content Placeholder 3">
            <a:extLst>
              <a:ext uri="{FF2B5EF4-FFF2-40B4-BE49-F238E27FC236}">
                <a16:creationId xmlns:a16="http://schemas.microsoft.com/office/drawing/2014/main" id="{E2291900-7F5B-37E1-8E28-089AA6BF04D7}"/>
              </a:ext>
            </a:extLst>
          </p:cNvPr>
          <p:cNvPicPr>
            <a:picLocks noChangeAspect="1"/>
          </p:cNvPicPr>
          <p:nvPr/>
        </p:nvPicPr>
        <p:blipFill>
          <a:blip r:embed="rId2"/>
          <a:stretch>
            <a:fillRect/>
          </a:stretch>
        </p:blipFill>
        <p:spPr>
          <a:xfrm>
            <a:off x="706581" y="327025"/>
            <a:ext cx="5288974" cy="3492897"/>
          </a:xfrm>
          <a:prstGeom prst="rect">
            <a:avLst/>
          </a:prstGeom>
        </p:spPr>
      </p:pic>
      <p:sp>
        <p:nvSpPr>
          <p:cNvPr id="10" name="Content Placeholder 2">
            <a:extLst>
              <a:ext uri="{FF2B5EF4-FFF2-40B4-BE49-F238E27FC236}">
                <a16:creationId xmlns:a16="http://schemas.microsoft.com/office/drawing/2014/main" id="{0ACF22E6-95E1-DA90-3635-88FF73E7DC70}"/>
              </a:ext>
            </a:extLst>
          </p:cNvPr>
          <p:cNvSpPr txBox="1">
            <a:spLocks/>
          </p:cNvSpPr>
          <p:nvPr/>
        </p:nvSpPr>
        <p:spPr>
          <a:xfrm>
            <a:off x="6096000" y="756957"/>
            <a:ext cx="5607585" cy="26330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Nebraska has highly skewed default rate but has only 6 loan disbursals, so it can be considered an outlier</a:t>
            </a:r>
          </a:p>
          <a:p>
            <a:pPr>
              <a:buFont typeface="Wingdings" pitchFamily="2" charset="2"/>
              <a:buChar char="Ø"/>
            </a:pPr>
            <a:r>
              <a:rPr lang="en-IN" b="1" dirty="0"/>
              <a:t>We observe the following states having relatively higher defaulting rates</a:t>
            </a:r>
          </a:p>
          <a:p>
            <a:pPr marL="228600" lvl="1" indent="0">
              <a:buNone/>
            </a:pPr>
            <a:r>
              <a:rPr lang="en-IN" b="1" dirty="0"/>
              <a:t>SD:</a:t>
            </a:r>
            <a:r>
              <a:rPr lang="en-IN" dirty="0"/>
              <a:t> South Dakota </a:t>
            </a:r>
            <a:r>
              <a:rPr lang="en-IN" b="1" dirty="0"/>
              <a:t>AK:</a:t>
            </a:r>
            <a:r>
              <a:rPr lang="en-IN" dirty="0"/>
              <a:t> Alaska </a:t>
            </a:r>
            <a:r>
              <a:rPr lang="en-IN" b="1" dirty="0"/>
              <a:t>FL:</a:t>
            </a:r>
            <a:r>
              <a:rPr lang="en-IN" dirty="0"/>
              <a:t> Florida </a:t>
            </a:r>
            <a:r>
              <a:rPr lang="en-IN" b="1" dirty="0"/>
              <a:t>NV:</a:t>
            </a:r>
            <a:r>
              <a:rPr lang="en-IN" dirty="0"/>
              <a:t> Nevada</a:t>
            </a:r>
            <a:endParaRPr lang="en-US" b="1" dirty="0"/>
          </a:p>
        </p:txBody>
      </p:sp>
    </p:spTree>
    <p:extLst>
      <p:ext uri="{BB962C8B-B14F-4D97-AF65-F5344CB8AC3E}">
        <p14:creationId xmlns:p14="http://schemas.microsoft.com/office/powerpoint/2010/main" val="373182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5C7C-FCB9-CA1E-A8B5-F5CD991E786A}"/>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0F9DD1-2601-AE6C-CFFF-D9D91C6A6CC5}"/>
              </a:ext>
            </a:extLst>
          </p:cNvPr>
          <p:cNvPicPr>
            <a:picLocks noGrp="1" noChangeAspect="1"/>
          </p:cNvPicPr>
          <p:nvPr>
            <p:ph idx="1"/>
          </p:nvPr>
        </p:nvPicPr>
        <p:blipFill>
          <a:blip r:embed="rId2"/>
          <a:stretch>
            <a:fillRect/>
          </a:stretch>
        </p:blipFill>
        <p:spPr>
          <a:xfrm>
            <a:off x="441435" y="1575170"/>
            <a:ext cx="4284777" cy="3449985"/>
          </a:xfrm>
        </p:spPr>
      </p:pic>
      <p:sp>
        <p:nvSpPr>
          <p:cNvPr id="5" name="Content Placeholder 2">
            <a:extLst>
              <a:ext uri="{FF2B5EF4-FFF2-40B4-BE49-F238E27FC236}">
                <a16:creationId xmlns:a16="http://schemas.microsoft.com/office/drawing/2014/main" id="{C0ACACE9-C884-35E2-DDE1-42736C85DCF7}"/>
              </a:ext>
            </a:extLst>
          </p:cNvPr>
          <p:cNvSpPr txBox="1">
            <a:spLocks/>
          </p:cNvSpPr>
          <p:nvPr/>
        </p:nvSpPr>
        <p:spPr>
          <a:xfrm>
            <a:off x="1306354" y="5052813"/>
            <a:ext cx="2554937" cy="63794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Loan Enquiries</a:t>
            </a:r>
          </a:p>
        </p:txBody>
      </p:sp>
      <p:sp>
        <p:nvSpPr>
          <p:cNvPr id="6" name="Content Placeholder 2">
            <a:extLst>
              <a:ext uri="{FF2B5EF4-FFF2-40B4-BE49-F238E27FC236}">
                <a16:creationId xmlns:a16="http://schemas.microsoft.com/office/drawing/2014/main" id="{F1D9A58D-D371-0C40-EC3E-A3CFFAFDB871}"/>
              </a:ext>
            </a:extLst>
          </p:cNvPr>
          <p:cNvSpPr txBox="1">
            <a:spLocks/>
          </p:cNvSpPr>
          <p:nvPr/>
        </p:nvSpPr>
        <p:spPr>
          <a:xfrm>
            <a:off x="5526918" y="2919068"/>
            <a:ext cx="5607585" cy="95924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b="1" dirty="0"/>
              <a:t>The higher the loan enquiries especially at the higher end of greater than 6 enquiries default rates is higher</a:t>
            </a:r>
            <a:endParaRPr lang="en-US" b="1" dirty="0"/>
          </a:p>
        </p:txBody>
      </p:sp>
    </p:spTree>
    <p:extLst>
      <p:ext uri="{BB962C8B-B14F-4D97-AF65-F5344CB8AC3E}">
        <p14:creationId xmlns:p14="http://schemas.microsoft.com/office/powerpoint/2010/main" val="624185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BAB7C-E39E-7512-F4B1-9CC3A8766440}"/>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1CDAD7-EF38-C9F9-81A3-B0A1B2873AAC}"/>
              </a:ext>
            </a:extLst>
          </p:cNvPr>
          <p:cNvPicPr>
            <a:picLocks noGrp="1" noChangeAspect="1"/>
          </p:cNvPicPr>
          <p:nvPr>
            <p:ph idx="1"/>
          </p:nvPr>
        </p:nvPicPr>
        <p:blipFill>
          <a:blip r:embed="rId2"/>
          <a:stretch>
            <a:fillRect/>
          </a:stretch>
        </p:blipFill>
        <p:spPr>
          <a:xfrm>
            <a:off x="278960" y="1405180"/>
            <a:ext cx="4603761" cy="3789965"/>
          </a:xfrm>
        </p:spPr>
      </p:pic>
      <p:sp>
        <p:nvSpPr>
          <p:cNvPr id="8" name="Content Placeholder 2">
            <a:extLst>
              <a:ext uri="{FF2B5EF4-FFF2-40B4-BE49-F238E27FC236}">
                <a16:creationId xmlns:a16="http://schemas.microsoft.com/office/drawing/2014/main" id="{737C646C-F961-F5C8-3178-9D050ECB8FC2}"/>
              </a:ext>
            </a:extLst>
          </p:cNvPr>
          <p:cNvSpPr txBox="1">
            <a:spLocks/>
          </p:cNvSpPr>
          <p:nvPr/>
        </p:nvSpPr>
        <p:spPr>
          <a:xfrm>
            <a:off x="5620122" y="2599148"/>
            <a:ext cx="5607585" cy="14020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No strong correlations can be found against default considering the extreme values</a:t>
            </a:r>
          </a:p>
          <a:p>
            <a:r>
              <a:rPr lang="en-IN" dirty="0"/>
              <a:t>But in context with other criteria we can use this insight</a:t>
            </a:r>
            <a:endParaRPr lang="en-US" dirty="0"/>
          </a:p>
        </p:txBody>
      </p:sp>
      <p:sp>
        <p:nvSpPr>
          <p:cNvPr id="9" name="Content Placeholder 2">
            <a:extLst>
              <a:ext uri="{FF2B5EF4-FFF2-40B4-BE49-F238E27FC236}">
                <a16:creationId xmlns:a16="http://schemas.microsoft.com/office/drawing/2014/main" id="{BA91E593-97EB-407D-76D3-FB5E6D1553EE}"/>
              </a:ext>
            </a:extLst>
          </p:cNvPr>
          <p:cNvSpPr txBox="1">
            <a:spLocks/>
          </p:cNvSpPr>
          <p:nvPr/>
        </p:nvSpPr>
        <p:spPr>
          <a:xfrm>
            <a:off x="711057" y="5266977"/>
            <a:ext cx="3730229" cy="3716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No. of Open Credit Lines</a:t>
            </a:r>
          </a:p>
        </p:txBody>
      </p:sp>
    </p:spTree>
    <p:extLst>
      <p:ext uri="{BB962C8B-B14F-4D97-AF65-F5344CB8AC3E}">
        <p14:creationId xmlns:p14="http://schemas.microsoft.com/office/powerpoint/2010/main" val="498293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ECFBA-ECCF-935A-8126-70F7FA7490E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2E9DDB-181A-639E-9AC7-65A92333337D}"/>
              </a:ext>
            </a:extLst>
          </p:cNvPr>
          <p:cNvPicPr>
            <a:picLocks noChangeAspect="1"/>
          </p:cNvPicPr>
          <p:nvPr/>
        </p:nvPicPr>
        <p:blipFill>
          <a:blip r:embed="rId2"/>
          <a:stretch>
            <a:fillRect/>
          </a:stretch>
        </p:blipFill>
        <p:spPr>
          <a:xfrm>
            <a:off x="213240" y="1591260"/>
            <a:ext cx="4196356" cy="3675479"/>
          </a:xfrm>
          <a:prstGeom prst="rect">
            <a:avLst/>
          </a:prstGeom>
        </p:spPr>
      </p:pic>
      <p:sp>
        <p:nvSpPr>
          <p:cNvPr id="4" name="Content Placeholder 2">
            <a:extLst>
              <a:ext uri="{FF2B5EF4-FFF2-40B4-BE49-F238E27FC236}">
                <a16:creationId xmlns:a16="http://schemas.microsoft.com/office/drawing/2014/main" id="{3BAE1D15-1478-581F-183B-560191AFCF5B}"/>
              </a:ext>
            </a:extLst>
          </p:cNvPr>
          <p:cNvSpPr txBox="1">
            <a:spLocks/>
          </p:cNvSpPr>
          <p:nvPr/>
        </p:nvSpPr>
        <p:spPr>
          <a:xfrm>
            <a:off x="570380" y="5266739"/>
            <a:ext cx="3482075" cy="3820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Ratio of Debt to Income</a:t>
            </a:r>
          </a:p>
        </p:txBody>
      </p:sp>
      <p:sp>
        <p:nvSpPr>
          <p:cNvPr id="5" name="Content Placeholder 2">
            <a:extLst>
              <a:ext uri="{FF2B5EF4-FFF2-40B4-BE49-F238E27FC236}">
                <a16:creationId xmlns:a16="http://schemas.microsoft.com/office/drawing/2014/main" id="{FF1CD9C6-02CE-4F7F-6B54-EA81C468BA02}"/>
              </a:ext>
            </a:extLst>
          </p:cNvPr>
          <p:cNvSpPr txBox="1">
            <a:spLocks/>
          </p:cNvSpPr>
          <p:nvPr/>
        </p:nvSpPr>
        <p:spPr>
          <a:xfrm>
            <a:off x="4808776" y="3039018"/>
            <a:ext cx="6237595" cy="7799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b="1" dirty="0"/>
              <a:t>Leaving out the low and high extremes there is a linear correlation between </a:t>
            </a:r>
            <a:r>
              <a:rPr lang="en-US" b="1" dirty="0"/>
              <a:t>Default rate and Ratio of Debt to Income</a:t>
            </a:r>
            <a:endParaRPr lang="en-IN" b="1" dirty="0"/>
          </a:p>
        </p:txBody>
      </p:sp>
    </p:spTree>
    <p:extLst>
      <p:ext uri="{BB962C8B-B14F-4D97-AF65-F5344CB8AC3E}">
        <p14:creationId xmlns:p14="http://schemas.microsoft.com/office/powerpoint/2010/main" val="1246018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1CC8-C68F-83A0-F958-9C9CF6CD2A5B}"/>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B50A8A-3F16-0A67-C906-4BF85B4A7C68}"/>
              </a:ext>
            </a:extLst>
          </p:cNvPr>
          <p:cNvPicPr>
            <a:picLocks noGrp="1" noChangeAspect="1"/>
          </p:cNvPicPr>
          <p:nvPr>
            <p:ph idx="1"/>
          </p:nvPr>
        </p:nvPicPr>
        <p:blipFill>
          <a:blip r:embed="rId2"/>
          <a:stretch>
            <a:fillRect/>
          </a:stretch>
        </p:blipFill>
        <p:spPr>
          <a:xfrm>
            <a:off x="3017526" y="198188"/>
            <a:ext cx="5268253" cy="3101975"/>
          </a:xfrm>
        </p:spPr>
      </p:pic>
      <p:sp>
        <p:nvSpPr>
          <p:cNvPr id="6" name="Content Placeholder 2">
            <a:extLst>
              <a:ext uri="{FF2B5EF4-FFF2-40B4-BE49-F238E27FC236}">
                <a16:creationId xmlns:a16="http://schemas.microsoft.com/office/drawing/2014/main" id="{38E66115-9256-853B-E1BE-7645B6A344EC}"/>
              </a:ext>
            </a:extLst>
          </p:cNvPr>
          <p:cNvSpPr txBox="1">
            <a:spLocks/>
          </p:cNvSpPr>
          <p:nvPr/>
        </p:nvSpPr>
        <p:spPr>
          <a:xfrm>
            <a:off x="4640716" y="3429001"/>
            <a:ext cx="2910567" cy="3967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Amount Vs Term</a:t>
            </a:r>
          </a:p>
        </p:txBody>
      </p:sp>
      <p:sp>
        <p:nvSpPr>
          <p:cNvPr id="7" name="Content Placeholder 2">
            <a:extLst>
              <a:ext uri="{FF2B5EF4-FFF2-40B4-BE49-F238E27FC236}">
                <a16:creationId xmlns:a16="http://schemas.microsoft.com/office/drawing/2014/main" id="{5AF7151F-D2A6-3BA7-4A87-187754330DF7}"/>
              </a:ext>
            </a:extLst>
          </p:cNvPr>
          <p:cNvSpPr txBox="1">
            <a:spLocks/>
          </p:cNvSpPr>
          <p:nvPr/>
        </p:nvSpPr>
        <p:spPr>
          <a:xfrm>
            <a:off x="3017526" y="4026780"/>
            <a:ext cx="5607585" cy="159625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Loan-Related Parameters - Objective: Check if higher loan amounts are associated with longer terms (e.g., 60 months).</a:t>
            </a:r>
          </a:p>
          <a:p>
            <a:r>
              <a:rPr lang="en-IN" dirty="0"/>
              <a:t>Strong association exists as postulated</a:t>
            </a:r>
            <a:endParaRPr lang="en-US" dirty="0"/>
          </a:p>
        </p:txBody>
      </p:sp>
    </p:spTree>
    <p:extLst>
      <p:ext uri="{BB962C8B-B14F-4D97-AF65-F5344CB8AC3E}">
        <p14:creationId xmlns:p14="http://schemas.microsoft.com/office/powerpoint/2010/main" val="210885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2101E-C06D-EDEB-1422-1A49E39FA661}"/>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D40217-CBE2-8D24-FD98-834CEE2B7CF4}"/>
              </a:ext>
            </a:extLst>
          </p:cNvPr>
          <p:cNvPicPr>
            <a:picLocks noGrp="1" noChangeAspect="1"/>
          </p:cNvPicPr>
          <p:nvPr>
            <p:ph idx="1"/>
          </p:nvPr>
        </p:nvPicPr>
        <p:blipFill>
          <a:blip r:embed="rId2"/>
          <a:stretch>
            <a:fillRect/>
          </a:stretch>
        </p:blipFill>
        <p:spPr>
          <a:xfrm>
            <a:off x="3122306" y="198188"/>
            <a:ext cx="5607585" cy="3438554"/>
          </a:xfrm>
        </p:spPr>
      </p:pic>
      <p:sp>
        <p:nvSpPr>
          <p:cNvPr id="5" name="Content Placeholder 2">
            <a:extLst>
              <a:ext uri="{FF2B5EF4-FFF2-40B4-BE49-F238E27FC236}">
                <a16:creationId xmlns:a16="http://schemas.microsoft.com/office/drawing/2014/main" id="{275BF684-7C5A-55A9-9054-76A39F2DA6B1}"/>
              </a:ext>
            </a:extLst>
          </p:cNvPr>
          <p:cNvSpPr txBox="1">
            <a:spLocks/>
          </p:cNvSpPr>
          <p:nvPr/>
        </p:nvSpPr>
        <p:spPr>
          <a:xfrm>
            <a:off x="4595841" y="3636743"/>
            <a:ext cx="3151506" cy="3782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Amount Vs Interest Rate</a:t>
            </a:r>
          </a:p>
        </p:txBody>
      </p:sp>
      <p:sp>
        <p:nvSpPr>
          <p:cNvPr id="6" name="Content Placeholder 2">
            <a:extLst>
              <a:ext uri="{FF2B5EF4-FFF2-40B4-BE49-F238E27FC236}">
                <a16:creationId xmlns:a16="http://schemas.microsoft.com/office/drawing/2014/main" id="{05D33D82-FD37-4136-0DFE-A15E5509CB0D}"/>
              </a:ext>
            </a:extLst>
          </p:cNvPr>
          <p:cNvSpPr txBox="1">
            <a:spLocks/>
          </p:cNvSpPr>
          <p:nvPr/>
        </p:nvSpPr>
        <p:spPr>
          <a:xfrm>
            <a:off x="3292207" y="4300050"/>
            <a:ext cx="5607585" cy="14491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Loan-Related Parameters - Objective: to check whether higher loan amounts tend to have higher interest rates</a:t>
            </a:r>
            <a:endParaRPr lang="en-US" dirty="0"/>
          </a:p>
          <a:p>
            <a:r>
              <a:rPr lang="en-IN" dirty="0"/>
              <a:t>Again as postulated Scatter plot with regression line indicates Strong association </a:t>
            </a:r>
          </a:p>
        </p:txBody>
      </p:sp>
    </p:spTree>
    <p:extLst>
      <p:ext uri="{BB962C8B-B14F-4D97-AF65-F5344CB8AC3E}">
        <p14:creationId xmlns:p14="http://schemas.microsoft.com/office/powerpoint/2010/main" val="1994629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03C3-8AF0-407A-316E-2E22974F3F1C}"/>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F4E932-A2A7-4CCC-7914-34CD249610BE}"/>
              </a:ext>
            </a:extLst>
          </p:cNvPr>
          <p:cNvPicPr>
            <a:picLocks noGrp="1" noChangeAspect="1"/>
          </p:cNvPicPr>
          <p:nvPr>
            <p:ph idx="1"/>
          </p:nvPr>
        </p:nvPicPr>
        <p:blipFill>
          <a:blip r:embed="rId2"/>
          <a:stretch>
            <a:fillRect/>
          </a:stretch>
        </p:blipFill>
        <p:spPr>
          <a:xfrm>
            <a:off x="2845458" y="255006"/>
            <a:ext cx="7107839" cy="3570060"/>
          </a:xfrm>
        </p:spPr>
      </p:pic>
      <p:sp>
        <p:nvSpPr>
          <p:cNvPr id="5" name="Content Placeholder 2">
            <a:extLst>
              <a:ext uri="{FF2B5EF4-FFF2-40B4-BE49-F238E27FC236}">
                <a16:creationId xmlns:a16="http://schemas.microsoft.com/office/drawing/2014/main" id="{4DDD971D-BD5D-1557-7880-30E8834C2173}"/>
              </a:ext>
            </a:extLst>
          </p:cNvPr>
          <p:cNvSpPr txBox="1">
            <a:spLocks/>
          </p:cNvSpPr>
          <p:nvPr/>
        </p:nvSpPr>
        <p:spPr>
          <a:xfrm>
            <a:off x="4561972" y="3856435"/>
            <a:ext cx="3674810" cy="3693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Home Ownership vs Annual Income</a:t>
            </a:r>
          </a:p>
        </p:txBody>
      </p:sp>
      <p:sp>
        <p:nvSpPr>
          <p:cNvPr id="8" name="Content Placeholder 2">
            <a:extLst>
              <a:ext uri="{FF2B5EF4-FFF2-40B4-BE49-F238E27FC236}">
                <a16:creationId xmlns:a16="http://schemas.microsoft.com/office/drawing/2014/main" id="{B68B37AD-23A4-8BC6-EC18-6D96F17BBA45}"/>
              </a:ext>
            </a:extLst>
          </p:cNvPr>
          <p:cNvSpPr txBox="1">
            <a:spLocks/>
          </p:cNvSpPr>
          <p:nvPr/>
        </p:nvSpPr>
        <p:spPr>
          <a:xfrm>
            <a:off x="3595584" y="4500273"/>
            <a:ext cx="5607585" cy="14491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Borrower Demographics - Objective: to Objective: Compare the annual income levels across different home ownership statuses </a:t>
            </a:r>
          </a:p>
          <a:p>
            <a:r>
              <a:rPr lang="en-IN" dirty="0"/>
              <a:t>Group violin plot does not indicate any significant associations</a:t>
            </a:r>
          </a:p>
        </p:txBody>
      </p:sp>
    </p:spTree>
    <p:extLst>
      <p:ext uri="{BB962C8B-B14F-4D97-AF65-F5344CB8AC3E}">
        <p14:creationId xmlns:p14="http://schemas.microsoft.com/office/powerpoint/2010/main" val="3092537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E5A69-4EF9-A94A-C7F2-B5FA71D32006}"/>
              </a:ext>
            </a:extLst>
          </p:cNvPr>
          <p:cNvSpPr>
            <a:spLocks noGrp="1"/>
          </p:cNvSpPr>
          <p:nvPr>
            <p:ph idx="1"/>
          </p:nvPr>
        </p:nvSpPr>
        <p:spPr>
          <a:xfrm>
            <a:off x="1037063" y="1561172"/>
            <a:ext cx="9857678" cy="5296828"/>
          </a:xfrm>
        </p:spPr>
        <p:txBody>
          <a:bodyPr/>
          <a:lstStyle/>
          <a:p>
            <a:endParaRPr lang="en-US" dirty="0"/>
          </a:p>
          <a:p>
            <a:r>
              <a:rPr lang="en-IN" dirty="0">
                <a:solidFill>
                  <a:srgbClr val="000000"/>
                </a:solidFill>
                <a:effectLst/>
                <a:latin typeface="Times New Roman" panose="02020603050405020304" pitchFamily="18" charset="0"/>
              </a:rPr>
              <a:t>Objective</a:t>
            </a:r>
          </a:p>
          <a:p>
            <a:r>
              <a:rPr lang="en-IN" dirty="0">
                <a:solidFill>
                  <a:srgbClr val="000000"/>
                </a:solidFill>
                <a:effectLst/>
                <a:latin typeface="Times New Roman" panose="02020603050405020304" pitchFamily="18" charset="0"/>
              </a:rPr>
              <a:t>Deciphering the Data</a:t>
            </a:r>
          </a:p>
          <a:p>
            <a:r>
              <a:rPr lang="en-IN" dirty="0">
                <a:solidFill>
                  <a:srgbClr val="000000"/>
                </a:solidFill>
                <a:effectLst/>
                <a:latin typeface="Times New Roman" panose="02020603050405020304" pitchFamily="18" charset="0"/>
              </a:rPr>
              <a:t>Data Cleansing</a:t>
            </a:r>
          </a:p>
          <a:p>
            <a:r>
              <a:rPr lang="en-IN" dirty="0">
                <a:solidFill>
                  <a:srgbClr val="000000"/>
                </a:solidFill>
                <a:effectLst/>
                <a:latin typeface="Times New Roman" panose="02020603050405020304" pitchFamily="18" charset="0"/>
              </a:rPr>
              <a:t>Data Analysis</a:t>
            </a:r>
          </a:p>
          <a:p>
            <a:r>
              <a:rPr lang="en-IN" dirty="0">
                <a:solidFill>
                  <a:srgbClr val="000000"/>
                </a:solidFill>
                <a:effectLst/>
                <a:latin typeface="Times New Roman" panose="02020603050405020304" pitchFamily="18" charset="0"/>
              </a:rPr>
              <a:t>Recommendations based on analysis</a:t>
            </a:r>
          </a:p>
          <a:p>
            <a:r>
              <a:rPr lang="en-IN" dirty="0">
                <a:solidFill>
                  <a:srgbClr val="000000"/>
                </a:solidFill>
                <a:effectLst/>
                <a:latin typeface="Times New Roman" panose="02020603050405020304" pitchFamily="18" charset="0"/>
              </a:rPr>
              <a:t>Summary</a:t>
            </a:r>
          </a:p>
          <a:p>
            <a:endParaRPr lang="en-US" dirty="0"/>
          </a:p>
        </p:txBody>
      </p:sp>
    </p:spTree>
    <p:extLst>
      <p:ext uri="{BB962C8B-B14F-4D97-AF65-F5344CB8AC3E}">
        <p14:creationId xmlns:p14="http://schemas.microsoft.com/office/powerpoint/2010/main" val="414841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5622-429C-3105-EAFA-0C468FE8BDF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671ABC2-0D12-5181-6708-D188AE907C77}"/>
              </a:ext>
            </a:extLst>
          </p:cNvPr>
          <p:cNvPicPr>
            <a:picLocks noChangeAspect="1"/>
          </p:cNvPicPr>
          <p:nvPr/>
        </p:nvPicPr>
        <p:blipFill>
          <a:blip r:embed="rId2"/>
          <a:stretch>
            <a:fillRect/>
          </a:stretch>
        </p:blipFill>
        <p:spPr>
          <a:xfrm>
            <a:off x="2761227" y="119441"/>
            <a:ext cx="6656042" cy="3419329"/>
          </a:xfrm>
          <a:prstGeom prst="rect">
            <a:avLst/>
          </a:prstGeom>
        </p:spPr>
      </p:pic>
      <p:sp>
        <p:nvSpPr>
          <p:cNvPr id="5" name="Content Placeholder 2">
            <a:extLst>
              <a:ext uri="{FF2B5EF4-FFF2-40B4-BE49-F238E27FC236}">
                <a16:creationId xmlns:a16="http://schemas.microsoft.com/office/drawing/2014/main" id="{D8B468C4-B015-9A53-2ED3-05275BCA4BA9}"/>
              </a:ext>
            </a:extLst>
          </p:cNvPr>
          <p:cNvSpPr txBox="1">
            <a:spLocks/>
          </p:cNvSpPr>
          <p:nvPr/>
        </p:nvSpPr>
        <p:spPr>
          <a:xfrm>
            <a:off x="4288220" y="3569183"/>
            <a:ext cx="5129049" cy="29515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Revolving Credit Utilization by Income Group</a:t>
            </a:r>
          </a:p>
        </p:txBody>
      </p:sp>
      <p:sp>
        <p:nvSpPr>
          <p:cNvPr id="7" name="Content Placeholder 2">
            <a:extLst>
              <a:ext uri="{FF2B5EF4-FFF2-40B4-BE49-F238E27FC236}">
                <a16:creationId xmlns:a16="http://schemas.microsoft.com/office/drawing/2014/main" id="{7CFBF7A8-69F4-6901-187D-835F0124F47B}"/>
              </a:ext>
            </a:extLst>
          </p:cNvPr>
          <p:cNvSpPr txBox="1">
            <a:spLocks/>
          </p:cNvSpPr>
          <p:nvPr/>
        </p:nvSpPr>
        <p:spPr>
          <a:xfrm>
            <a:off x="3285455" y="4332107"/>
            <a:ext cx="5607585" cy="144911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Debt and Financial </a:t>
            </a:r>
            <a:r>
              <a:rPr lang="en-IN" dirty="0" err="1"/>
              <a:t>Behavior</a:t>
            </a:r>
            <a:r>
              <a:rPr lang="en-IN" dirty="0"/>
              <a:t> - Objective:  To verify whether borrowers with higher income utilize less revolving credit.</a:t>
            </a:r>
          </a:p>
          <a:p>
            <a:r>
              <a:rPr lang="en-IN" dirty="0"/>
              <a:t>Contrary to the postulate the high income group utilizes greater revolving credit</a:t>
            </a:r>
          </a:p>
        </p:txBody>
      </p:sp>
    </p:spTree>
    <p:extLst>
      <p:ext uri="{BB962C8B-B14F-4D97-AF65-F5344CB8AC3E}">
        <p14:creationId xmlns:p14="http://schemas.microsoft.com/office/powerpoint/2010/main" val="347294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7EA8E-A398-C82E-61FC-262482D36804}"/>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3E1FF60-BB32-B8DD-3C44-865D1DDC45E8}"/>
              </a:ext>
            </a:extLst>
          </p:cNvPr>
          <p:cNvPicPr>
            <a:picLocks noGrp="1" noChangeAspect="1"/>
          </p:cNvPicPr>
          <p:nvPr>
            <p:ph idx="1"/>
          </p:nvPr>
        </p:nvPicPr>
        <p:blipFill>
          <a:blip r:embed="rId2"/>
          <a:stretch>
            <a:fillRect/>
          </a:stretch>
        </p:blipFill>
        <p:spPr>
          <a:xfrm>
            <a:off x="590045" y="1874254"/>
            <a:ext cx="3791302" cy="3101975"/>
          </a:xfrm>
        </p:spPr>
      </p:pic>
      <p:sp>
        <p:nvSpPr>
          <p:cNvPr id="5" name="Content Placeholder 2">
            <a:extLst>
              <a:ext uri="{FF2B5EF4-FFF2-40B4-BE49-F238E27FC236}">
                <a16:creationId xmlns:a16="http://schemas.microsoft.com/office/drawing/2014/main" id="{9E8C8A8F-B0CF-734F-4370-85DC86B84F65}"/>
              </a:ext>
            </a:extLst>
          </p:cNvPr>
          <p:cNvSpPr txBox="1">
            <a:spLocks/>
          </p:cNvSpPr>
          <p:nvPr/>
        </p:nvSpPr>
        <p:spPr>
          <a:xfrm>
            <a:off x="1270974" y="5214793"/>
            <a:ext cx="2429444" cy="637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Correlation Matrix for Numerical Parameters</a:t>
            </a:r>
          </a:p>
        </p:txBody>
      </p:sp>
      <p:sp>
        <p:nvSpPr>
          <p:cNvPr id="6" name="Content Placeholder 2">
            <a:extLst>
              <a:ext uri="{FF2B5EF4-FFF2-40B4-BE49-F238E27FC236}">
                <a16:creationId xmlns:a16="http://schemas.microsoft.com/office/drawing/2014/main" id="{DF2F75EA-A353-76E9-7468-B4A96E38791B}"/>
              </a:ext>
            </a:extLst>
          </p:cNvPr>
          <p:cNvSpPr txBox="1">
            <a:spLocks/>
          </p:cNvSpPr>
          <p:nvPr/>
        </p:nvSpPr>
        <p:spPr>
          <a:xfrm>
            <a:off x="4705483" y="2590609"/>
            <a:ext cx="5607585" cy="23856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Higher the Loan amount naturally the repayment term will be longer but the default risk is also higher</a:t>
            </a:r>
          </a:p>
          <a:p>
            <a:pPr>
              <a:buFont typeface="Wingdings" pitchFamily="2" charset="2"/>
              <a:buChar char="Ø"/>
            </a:pPr>
            <a:r>
              <a:rPr lang="en-IN" b="1" dirty="0"/>
              <a:t>We are also seeing a correlation existing between interest rate and </a:t>
            </a:r>
            <a:r>
              <a:rPr lang="en-IN" b="1" dirty="0" err="1"/>
              <a:t>installment</a:t>
            </a:r>
            <a:r>
              <a:rPr lang="en-IN" b="1" dirty="0"/>
              <a:t> duration, so the default risk is countered with higher interest rates</a:t>
            </a:r>
          </a:p>
        </p:txBody>
      </p:sp>
    </p:spTree>
    <p:extLst>
      <p:ext uri="{BB962C8B-B14F-4D97-AF65-F5344CB8AC3E}">
        <p14:creationId xmlns:p14="http://schemas.microsoft.com/office/powerpoint/2010/main" val="19680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BEDE0-C171-6672-41CA-13E731200F49}"/>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B1B908-4199-5683-1C68-59F5530E4485}"/>
              </a:ext>
            </a:extLst>
          </p:cNvPr>
          <p:cNvPicPr>
            <a:picLocks noGrp="1" noChangeAspect="1"/>
          </p:cNvPicPr>
          <p:nvPr>
            <p:ph idx="1"/>
          </p:nvPr>
        </p:nvPicPr>
        <p:blipFill>
          <a:blip r:embed="rId2"/>
          <a:stretch>
            <a:fillRect/>
          </a:stretch>
        </p:blipFill>
        <p:spPr>
          <a:xfrm>
            <a:off x="96386" y="791684"/>
            <a:ext cx="4724996" cy="4188304"/>
          </a:xfrm>
        </p:spPr>
      </p:pic>
      <p:sp>
        <p:nvSpPr>
          <p:cNvPr id="5" name="Content Placeholder 2">
            <a:extLst>
              <a:ext uri="{FF2B5EF4-FFF2-40B4-BE49-F238E27FC236}">
                <a16:creationId xmlns:a16="http://schemas.microsoft.com/office/drawing/2014/main" id="{F5B40D3E-770B-7F06-7BEC-3066B2E68FC5}"/>
              </a:ext>
            </a:extLst>
          </p:cNvPr>
          <p:cNvSpPr txBox="1">
            <a:spLocks/>
          </p:cNvSpPr>
          <p:nvPr/>
        </p:nvSpPr>
        <p:spPr>
          <a:xfrm>
            <a:off x="96386" y="5149272"/>
            <a:ext cx="4724996" cy="16152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Heat Map: Selected Variables</a:t>
            </a:r>
          </a:p>
          <a:p>
            <a:pPr marL="0" indent="0">
              <a:buNone/>
            </a:pPr>
            <a:r>
              <a:rPr lang="en-US" dirty="0"/>
              <a:t>(</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loan_amnt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int_rate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annual_inc</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dti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inq_last_6mths,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open_acc</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revol_bal</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term)</a:t>
            </a:r>
          </a:p>
          <a:p>
            <a:pPr marL="0" indent="0">
              <a:buNone/>
            </a:pPr>
            <a:endParaRPr lang="en-US" dirty="0"/>
          </a:p>
        </p:txBody>
      </p:sp>
      <p:sp>
        <p:nvSpPr>
          <p:cNvPr id="6" name="Content Placeholder 2">
            <a:extLst>
              <a:ext uri="{FF2B5EF4-FFF2-40B4-BE49-F238E27FC236}">
                <a16:creationId xmlns:a16="http://schemas.microsoft.com/office/drawing/2014/main" id="{9D4AB1AA-537E-E214-1F34-50BEEBF37288}"/>
              </a:ext>
            </a:extLst>
          </p:cNvPr>
          <p:cNvSpPr txBox="1">
            <a:spLocks/>
          </p:cNvSpPr>
          <p:nvPr/>
        </p:nvSpPr>
        <p:spPr>
          <a:xfrm>
            <a:off x="5246407" y="1569319"/>
            <a:ext cx="6849207" cy="28345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IN" dirty="0"/>
              <a:t>Strong relation between the following parameters</a:t>
            </a:r>
          </a:p>
          <a:p>
            <a:r>
              <a:rPr lang="en-IN" dirty="0"/>
              <a:t>Interest rate and Term Duration</a:t>
            </a:r>
          </a:p>
          <a:p>
            <a:r>
              <a:rPr lang="en-IN" dirty="0"/>
              <a:t>Debt to Income Ratio and No. of Open Credit Lines</a:t>
            </a:r>
          </a:p>
          <a:p>
            <a:r>
              <a:rPr lang="en-IN" dirty="0"/>
              <a:t>Credit Revolving Balance and No. of Open Credit Lines</a:t>
            </a:r>
          </a:p>
          <a:p>
            <a:r>
              <a:rPr lang="en-IN" dirty="0"/>
              <a:t>Debt to Income Ratio and Credit Revolving Balance</a:t>
            </a:r>
          </a:p>
          <a:p>
            <a:pPr marL="0" indent="0">
              <a:buNone/>
            </a:pPr>
            <a:r>
              <a:rPr lang="en-IN" b="1" dirty="0"/>
              <a:t>Observations</a:t>
            </a:r>
          </a:p>
          <a:p>
            <a:pPr>
              <a:buFont typeface="Wingdings" pitchFamily="2" charset="2"/>
              <a:buChar char="Ø"/>
            </a:pPr>
            <a:r>
              <a:rPr lang="en-IN" b="1" dirty="0"/>
              <a:t>With higher interest rate loans we recommend approving shorter repayment term </a:t>
            </a:r>
          </a:p>
          <a:p>
            <a:pPr>
              <a:buFont typeface="Wingdings" pitchFamily="2" charset="2"/>
              <a:buChar char="Ø"/>
            </a:pPr>
            <a:endParaRPr lang="en-IN" b="1" dirty="0"/>
          </a:p>
          <a:p>
            <a:pPr>
              <a:buFont typeface="Wingdings" pitchFamily="2" charset="2"/>
              <a:buChar char="Ø"/>
            </a:pPr>
            <a:endParaRPr lang="en-IN" b="1" dirty="0"/>
          </a:p>
          <a:p>
            <a:endParaRPr lang="en-US" dirty="0"/>
          </a:p>
        </p:txBody>
      </p:sp>
    </p:spTree>
    <p:extLst>
      <p:ext uri="{BB962C8B-B14F-4D97-AF65-F5344CB8AC3E}">
        <p14:creationId xmlns:p14="http://schemas.microsoft.com/office/powerpoint/2010/main" val="173030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FFABF-61D7-A764-DF49-D666DE9CB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7A6F51-B0D9-43A2-3D4C-3C34DCFB31AD}"/>
              </a:ext>
            </a:extLst>
          </p:cNvPr>
          <p:cNvSpPr>
            <a:spLocks noGrp="1"/>
          </p:cNvSpPr>
          <p:nvPr>
            <p:ph type="title"/>
          </p:nvPr>
        </p:nvSpPr>
        <p:spPr>
          <a:xfrm>
            <a:off x="2187593" y="217715"/>
            <a:ext cx="6857780" cy="533602"/>
          </a:xfrm>
        </p:spPr>
        <p:txBody>
          <a:bodyPr>
            <a:normAutofit fontScale="90000"/>
          </a:bodyPr>
          <a:lstStyle/>
          <a:p>
            <a:r>
              <a:rPr lang="en-IN" dirty="0">
                <a:solidFill>
                  <a:srgbClr val="000000"/>
                </a:solidFill>
                <a:effectLst/>
                <a:latin typeface="Times New Roman" panose="02020603050405020304" pitchFamily="18" charset="0"/>
              </a:rPr>
              <a:t>Summary/Findings</a:t>
            </a:r>
            <a:endParaRPr lang="en-US" dirty="0"/>
          </a:p>
        </p:txBody>
      </p:sp>
      <p:sp>
        <p:nvSpPr>
          <p:cNvPr id="3" name="Content Placeholder 2">
            <a:extLst>
              <a:ext uri="{FF2B5EF4-FFF2-40B4-BE49-F238E27FC236}">
                <a16:creationId xmlns:a16="http://schemas.microsoft.com/office/drawing/2014/main" id="{46ADBC92-B4C6-59E9-5425-D6E79BC9FF2B}"/>
              </a:ext>
            </a:extLst>
          </p:cNvPr>
          <p:cNvSpPr>
            <a:spLocks noGrp="1"/>
          </p:cNvSpPr>
          <p:nvPr>
            <p:ph idx="1"/>
          </p:nvPr>
        </p:nvSpPr>
        <p:spPr>
          <a:xfrm>
            <a:off x="748097" y="1045029"/>
            <a:ext cx="10725446" cy="5595256"/>
          </a:xfrm>
        </p:spPr>
        <p:txBody>
          <a:bodyPr>
            <a:normAutofit fontScale="92500" lnSpcReduction="10000"/>
          </a:bodyPr>
          <a:lstStyle/>
          <a:p>
            <a:r>
              <a:rPr lang="en-IN" dirty="0"/>
              <a:t>Small business, Educational and Renewal Energy are riskier purposes for Loan disbursal</a:t>
            </a:r>
          </a:p>
          <a:p>
            <a:r>
              <a:rPr lang="en-IN" dirty="0"/>
              <a:t>We can recommend to increase loan disbursal for wedding and home improvement</a:t>
            </a:r>
          </a:p>
          <a:p>
            <a:r>
              <a:rPr lang="en-IN" dirty="0"/>
              <a:t>We can strongly observe higher default risk associated with longer repayment duration</a:t>
            </a:r>
          </a:p>
          <a:p>
            <a:r>
              <a:rPr lang="en-IN" dirty="0"/>
              <a:t>We observe the following states having relatively higher defaulting rates</a:t>
            </a:r>
          </a:p>
          <a:p>
            <a:pPr marL="0" indent="0">
              <a:buNone/>
            </a:pPr>
            <a:r>
              <a:rPr lang="en-IN" dirty="0"/>
              <a:t>	SD: South Dakota AK: Alaska FL: Florida NV: Nevada</a:t>
            </a:r>
          </a:p>
          <a:p>
            <a:r>
              <a:rPr lang="en-IN" dirty="0"/>
              <a:t>The higher the loan enquiries especially at the higher end of greater than 6 enquiries default rates is higher</a:t>
            </a:r>
          </a:p>
          <a:p>
            <a:r>
              <a:rPr lang="en-IN" dirty="0"/>
              <a:t>Leaving out the low and high extremes there is a linear correlation between Default rate and Ratio of Debt to Income</a:t>
            </a:r>
          </a:p>
          <a:p>
            <a:r>
              <a:rPr lang="en-IN" dirty="0"/>
              <a:t>Using Bivariate Analysis certain postulates are checked for:</a:t>
            </a:r>
          </a:p>
          <a:p>
            <a:pPr lvl="1"/>
            <a:r>
              <a:rPr lang="en-IN" dirty="0"/>
              <a:t>Higher loan amounts are associated with longer terms (e.g., 60 months), strong association exists as postulated</a:t>
            </a:r>
          </a:p>
          <a:p>
            <a:pPr lvl="1"/>
            <a:r>
              <a:rPr lang="en-IN" dirty="0"/>
              <a:t>Higher loan amounts tend to have higher interest rates, strong association exists as postulated</a:t>
            </a:r>
          </a:p>
          <a:p>
            <a:pPr lvl="1"/>
            <a:r>
              <a:rPr lang="en-IN" dirty="0"/>
              <a:t>Borrowers with higher income utilize less revolving credit, contrary to the postulate the high income group utilizes greater revolving credit</a:t>
            </a:r>
          </a:p>
          <a:p>
            <a:r>
              <a:rPr lang="en-IN" dirty="0"/>
              <a:t>Correlation exists between interest rate and instalment duration, so the default risk is countered with higher interest rates</a:t>
            </a:r>
          </a:p>
          <a:p>
            <a:r>
              <a:rPr lang="en-IN" dirty="0"/>
              <a:t>With higher interest rate loans we recommend approving shorter repayment term </a:t>
            </a:r>
          </a:p>
        </p:txBody>
      </p:sp>
    </p:spTree>
    <p:extLst>
      <p:ext uri="{BB962C8B-B14F-4D97-AF65-F5344CB8AC3E}">
        <p14:creationId xmlns:p14="http://schemas.microsoft.com/office/powerpoint/2010/main" val="228351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9CA3-182B-86D7-414D-0547E94F2C71}"/>
              </a:ext>
            </a:extLst>
          </p:cNvPr>
          <p:cNvSpPr>
            <a:spLocks noGrp="1"/>
          </p:cNvSpPr>
          <p:nvPr>
            <p:ph type="title"/>
          </p:nvPr>
        </p:nvSpPr>
        <p:spPr>
          <a:xfrm>
            <a:off x="2231136" y="964692"/>
            <a:ext cx="6857780" cy="533602"/>
          </a:xfrm>
        </p:spPr>
        <p:txBody>
          <a:bodyPr>
            <a:normAutofit fontScale="90000"/>
          </a:bodyPr>
          <a:lstStyle/>
          <a:p>
            <a:r>
              <a:rPr lang="en-US" dirty="0"/>
              <a:t>Objective</a:t>
            </a:r>
          </a:p>
        </p:txBody>
      </p:sp>
      <p:sp>
        <p:nvSpPr>
          <p:cNvPr id="3" name="Content Placeholder 2">
            <a:extLst>
              <a:ext uri="{FF2B5EF4-FFF2-40B4-BE49-F238E27FC236}">
                <a16:creationId xmlns:a16="http://schemas.microsoft.com/office/drawing/2014/main" id="{87EC6C35-0400-D107-8F8D-387B962FBE61}"/>
              </a:ext>
            </a:extLst>
          </p:cNvPr>
          <p:cNvSpPr>
            <a:spLocks noGrp="1"/>
          </p:cNvSpPr>
          <p:nvPr>
            <p:ph idx="1"/>
          </p:nvPr>
        </p:nvSpPr>
        <p:spPr/>
        <p:txBody>
          <a:bodyPr/>
          <a:lstStyle/>
          <a:p>
            <a:r>
              <a:rPr lang="en-IN" dirty="0"/>
              <a:t>The objective is to </a:t>
            </a:r>
            <a:r>
              <a:rPr lang="en-IN" dirty="0" err="1"/>
              <a:t>analyze</a:t>
            </a:r>
            <a:r>
              <a:rPr lang="en-IN" dirty="0"/>
              <a:t> historical data collected on over 100 parameters to derive observations, insights, findings, correlations, and actionable recommendations for Lending Club. The goal is to enhance the loan approval process, ensuring that prospective loan accounts are assessed in a way that minimizes default risk, improves portfolio performance, and optimizes decision-making for better financial outcomes.</a:t>
            </a:r>
            <a:endParaRPr lang="en-US" dirty="0"/>
          </a:p>
        </p:txBody>
      </p:sp>
    </p:spTree>
    <p:extLst>
      <p:ext uri="{BB962C8B-B14F-4D97-AF65-F5344CB8AC3E}">
        <p14:creationId xmlns:p14="http://schemas.microsoft.com/office/powerpoint/2010/main" val="3471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32859-6950-D9D9-3631-1D5B5598E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2DC10-0BDE-7F73-C7BC-925868860611}"/>
              </a:ext>
            </a:extLst>
          </p:cNvPr>
          <p:cNvSpPr>
            <a:spLocks noGrp="1"/>
          </p:cNvSpPr>
          <p:nvPr>
            <p:ph type="title"/>
          </p:nvPr>
        </p:nvSpPr>
        <p:spPr>
          <a:xfrm>
            <a:off x="2231136" y="851172"/>
            <a:ext cx="6857780" cy="533602"/>
          </a:xfrm>
        </p:spPr>
        <p:txBody>
          <a:bodyPr>
            <a:normAutofit fontScale="90000"/>
          </a:bodyPr>
          <a:lstStyle/>
          <a:p>
            <a:r>
              <a:rPr lang="en-IN" dirty="0">
                <a:solidFill>
                  <a:srgbClr val="000000"/>
                </a:solidFill>
                <a:effectLst/>
                <a:latin typeface="Times New Roman" panose="02020603050405020304" pitchFamily="18" charset="0"/>
              </a:rPr>
              <a:t>Deciphering the Data</a:t>
            </a:r>
            <a:endParaRPr lang="en-US" dirty="0"/>
          </a:p>
        </p:txBody>
      </p:sp>
      <p:sp>
        <p:nvSpPr>
          <p:cNvPr id="3" name="Content Placeholder 2">
            <a:extLst>
              <a:ext uri="{FF2B5EF4-FFF2-40B4-BE49-F238E27FC236}">
                <a16:creationId xmlns:a16="http://schemas.microsoft.com/office/drawing/2014/main" id="{E7265252-E38B-3111-4101-8494CC56B352}"/>
              </a:ext>
            </a:extLst>
          </p:cNvPr>
          <p:cNvSpPr>
            <a:spLocks noGrp="1"/>
          </p:cNvSpPr>
          <p:nvPr>
            <p:ph idx="1"/>
          </p:nvPr>
        </p:nvSpPr>
        <p:spPr/>
        <p:txBody>
          <a:bodyPr/>
          <a:lstStyle/>
          <a:p>
            <a:r>
              <a:rPr lang="en-IN" dirty="0"/>
              <a:t>Deciphering the historical data involves a analysis of various borrower attributes, loan characteristics, and payment </a:t>
            </a:r>
            <a:r>
              <a:rPr lang="en-IN" dirty="0" err="1"/>
              <a:t>behaviors</a:t>
            </a:r>
            <a:r>
              <a:rPr lang="en-IN" dirty="0"/>
              <a:t> across a large dataset. By examining over 100 parameters, such as loan amount, interest rates, employment history, income levels, credit utilization, and debt-to-income ratios, we target uncovering patterns and trends that influence loan default risk.</a:t>
            </a:r>
            <a:endParaRPr lang="en-US" dirty="0"/>
          </a:p>
        </p:txBody>
      </p:sp>
    </p:spTree>
    <p:extLst>
      <p:ext uri="{BB962C8B-B14F-4D97-AF65-F5344CB8AC3E}">
        <p14:creationId xmlns:p14="http://schemas.microsoft.com/office/powerpoint/2010/main" val="3671922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D19A1-F501-B5E7-633B-87965ADF8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60CEC-A61A-5854-3DD2-3E663A89B2B8}"/>
              </a:ext>
            </a:extLst>
          </p:cNvPr>
          <p:cNvSpPr>
            <a:spLocks noGrp="1"/>
          </p:cNvSpPr>
          <p:nvPr>
            <p:ph type="title"/>
          </p:nvPr>
        </p:nvSpPr>
        <p:spPr>
          <a:xfrm>
            <a:off x="2231136" y="851172"/>
            <a:ext cx="6857780" cy="533602"/>
          </a:xfrm>
        </p:spPr>
        <p:txBody>
          <a:bodyPr>
            <a:normAutofit fontScale="90000"/>
          </a:bodyPr>
          <a:lstStyle/>
          <a:p>
            <a:r>
              <a:rPr lang="en-IN" dirty="0">
                <a:solidFill>
                  <a:srgbClr val="000000"/>
                </a:solidFill>
                <a:effectLst/>
                <a:latin typeface="Times New Roman" panose="02020603050405020304" pitchFamily="18" charset="0"/>
              </a:rPr>
              <a:t>Data Cleansing</a:t>
            </a:r>
            <a:endParaRPr lang="en-US" dirty="0"/>
          </a:p>
        </p:txBody>
      </p:sp>
      <p:sp>
        <p:nvSpPr>
          <p:cNvPr id="3" name="Content Placeholder 2">
            <a:extLst>
              <a:ext uri="{FF2B5EF4-FFF2-40B4-BE49-F238E27FC236}">
                <a16:creationId xmlns:a16="http://schemas.microsoft.com/office/drawing/2014/main" id="{4D199961-F168-A85F-3564-B535347CD51F}"/>
              </a:ext>
            </a:extLst>
          </p:cNvPr>
          <p:cNvSpPr>
            <a:spLocks noGrp="1"/>
          </p:cNvSpPr>
          <p:nvPr>
            <p:ph idx="1"/>
          </p:nvPr>
        </p:nvSpPr>
        <p:spPr>
          <a:xfrm>
            <a:off x="1322024" y="1553378"/>
            <a:ext cx="8638840" cy="4186649"/>
          </a:xfrm>
        </p:spPr>
        <p:txBody>
          <a:bodyPr>
            <a:normAutofit fontScale="92500" lnSpcReduction="10000"/>
          </a:bodyPr>
          <a:lstStyle/>
          <a:p>
            <a:r>
              <a:rPr lang="en-IN" dirty="0"/>
              <a:t>Data cleansing and handling involve identifying and addressing issues like missing values, outliers, and inconsistencies in the dataset to ensure accurate and reliable analysis. This process typically includes:</a:t>
            </a:r>
          </a:p>
          <a:p>
            <a:pPr>
              <a:buFont typeface="+mj-lt"/>
              <a:buAutoNum type="arabicPeriod"/>
            </a:pPr>
            <a:r>
              <a:rPr lang="en-IN" b="1" dirty="0"/>
              <a:t>Handling Missing Data</a:t>
            </a:r>
            <a:r>
              <a:rPr lang="en-IN" dirty="0"/>
              <a:t>: Imputing missing values through methods such as mean/median imputation for numerical columns or mode imputation for categorical columns were discussed. In most cases, rows with excessive missing data are removed.</a:t>
            </a:r>
          </a:p>
          <a:p>
            <a:pPr>
              <a:buFont typeface="+mj-lt"/>
              <a:buAutoNum type="arabicPeriod"/>
            </a:pPr>
            <a:r>
              <a:rPr lang="en-IN" b="1" dirty="0"/>
              <a:t>Outlier Detection</a:t>
            </a:r>
            <a:r>
              <a:rPr lang="en-IN" dirty="0"/>
              <a:t>: Identifying and handling outliers using statistical methods to prevent them from distorting analysis results.</a:t>
            </a:r>
          </a:p>
          <a:p>
            <a:pPr>
              <a:buFont typeface="+mj-lt"/>
              <a:buAutoNum type="arabicPeriod"/>
            </a:pPr>
            <a:r>
              <a:rPr lang="en-IN" b="1" dirty="0"/>
              <a:t>Data Transformation</a:t>
            </a:r>
            <a:r>
              <a:rPr lang="en-IN" dirty="0"/>
              <a:t>: Converting categorical variables to numerical forms and normalizing or scaling </a:t>
            </a:r>
          </a:p>
          <a:p>
            <a:pPr>
              <a:buFont typeface="+mj-lt"/>
              <a:buAutoNum type="arabicPeriod"/>
            </a:pPr>
            <a:r>
              <a:rPr lang="en-IN" b="1" dirty="0"/>
              <a:t>Dealing with Duplicates</a:t>
            </a:r>
            <a:r>
              <a:rPr lang="en-IN" dirty="0"/>
              <a:t>: Removing duplicate entries to maintain the integrity of the dataset.</a:t>
            </a:r>
          </a:p>
          <a:p>
            <a:pPr marL="0" indent="0">
              <a:buNone/>
            </a:pPr>
            <a:r>
              <a:rPr lang="en-IN" dirty="0"/>
              <a:t>This thorough approach ensured that the dataset is clean, accurate, and ready for meaningful analysis, minimizing the risk of erroneous insights or conclusions.</a:t>
            </a:r>
          </a:p>
        </p:txBody>
      </p:sp>
    </p:spTree>
    <p:extLst>
      <p:ext uri="{BB962C8B-B14F-4D97-AF65-F5344CB8AC3E}">
        <p14:creationId xmlns:p14="http://schemas.microsoft.com/office/powerpoint/2010/main" val="311447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94BF2-9648-5289-5E39-668EF2C5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0D74D-B5D3-ABD1-F99D-A46D019A2848}"/>
              </a:ext>
            </a:extLst>
          </p:cNvPr>
          <p:cNvSpPr>
            <a:spLocks noGrp="1"/>
          </p:cNvSpPr>
          <p:nvPr>
            <p:ph type="title"/>
          </p:nvPr>
        </p:nvSpPr>
        <p:spPr>
          <a:xfrm>
            <a:off x="2231136" y="851172"/>
            <a:ext cx="6857780" cy="533602"/>
          </a:xfrm>
        </p:spPr>
        <p:txBody>
          <a:bodyPr>
            <a:normAutofit fontScale="90000"/>
          </a:bodyPr>
          <a:lstStyle/>
          <a:p>
            <a:r>
              <a:rPr lang="en-IN" dirty="0">
                <a:solidFill>
                  <a:srgbClr val="000000"/>
                </a:solidFill>
                <a:effectLst/>
                <a:latin typeface="Times New Roman" panose="02020603050405020304" pitchFamily="18" charset="0"/>
              </a:rPr>
              <a:t>Data analysis</a:t>
            </a:r>
            <a:endParaRPr lang="en-US" dirty="0"/>
          </a:p>
        </p:txBody>
      </p:sp>
      <p:sp>
        <p:nvSpPr>
          <p:cNvPr id="3" name="Content Placeholder 2">
            <a:extLst>
              <a:ext uri="{FF2B5EF4-FFF2-40B4-BE49-F238E27FC236}">
                <a16:creationId xmlns:a16="http://schemas.microsoft.com/office/drawing/2014/main" id="{05BE2C66-D395-9A45-D747-B3742C66B03C}"/>
              </a:ext>
            </a:extLst>
          </p:cNvPr>
          <p:cNvSpPr>
            <a:spLocks noGrp="1"/>
          </p:cNvSpPr>
          <p:nvPr>
            <p:ph idx="1"/>
          </p:nvPr>
        </p:nvSpPr>
        <p:spPr>
          <a:xfrm>
            <a:off x="1322024" y="1553378"/>
            <a:ext cx="8857562" cy="4616068"/>
          </a:xfrm>
        </p:spPr>
        <p:txBody>
          <a:bodyPr>
            <a:normAutofit/>
          </a:bodyPr>
          <a:lstStyle/>
          <a:p>
            <a:r>
              <a:rPr lang="en-IN" dirty="0"/>
              <a:t>Exploratory Data Analysis (EDA) was conducted using the following approaches:</a:t>
            </a:r>
          </a:p>
          <a:p>
            <a:pPr>
              <a:buFont typeface="Arial" panose="020B0604020202020204" pitchFamily="34" charset="0"/>
              <a:buChar char="•"/>
            </a:pPr>
            <a:r>
              <a:rPr lang="en-IN" b="1" dirty="0"/>
              <a:t>Segmented Univariate Analysis</a:t>
            </a:r>
            <a:r>
              <a:rPr lang="en-IN" dirty="0"/>
              <a:t>: Breaking down individual variables based on key segments or groups (e.g., loan status, income brackets) to identify patterns or differences that might not be apparent in the overall data.</a:t>
            </a:r>
          </a:p>
          <a:p>
            <a:pPr>
              <a:buFont typeface="Arial" panose="020B0604020202020204" pitchFamily="34" charset="0"/>
              <a:buChar char="•"/>
            </a:pPr>
            <a:r>
              <a:rPr lang="en-IN" b="1" dirty="0"/>
              <a:t>Bivariate Analysis</a:t>
            </a:r>
            <a:r>
              <a:rPr lang="en-IN" dirty="0"/>
              <a:t>:  </a:t>
            </a:r>
            <a:r>
              <a:rPr lang="en-IN" dirty="0" err="1"/>
              <a:t>Analyzing</a:t>
            </a:r>
            <a:r>
              <a:rPr lang="en-IN" dirty="0"/>
              <a:t> the relationships between pairs of variables to uncover correlations, dependencies, and trends. This includes using scatter plots, correlation matrices, and other relevant visualizations to examine interactions between key variables.</a:t>
            </a:r>
          </a:p>
          <a:p>
            <a:r>
              <a:rPr lang="en-IN" dirty="0"/>
              <a:t>Recommendations was derived based on the insights gathered from the above analyses.</a:t>
            </a:r>
          </a:p>
        </p:txBody>
      </p:sp>
    </p:spTree>
    <p:extLst>
      <p:ext uri="{BB962C8B-B14F-4D97-AF65-F5344CB8AC3E}">
        <p14:creationId xmlns:p14="http://schemas.microsoft.com/office/powerpoint/2010/main" val="122934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C8827-75D2-6A1A-1DE1-3B48D18A040E}"/>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805CCE4-181A-54F4-B05A-DEBE927C335C}"/>
              </a:ext>
            </a:extLst>
          </p:cNvPr>
          <p:cNvPicPr>
            <a:picLocks noGrp="1" noChangeAspect="1"/>
          </p:cNvPicPr>
          <p:nvPr>
            <p:ph idx="1"/>
          </p:nvPr>
        </p:nvPicPr>
        <p:blipFill>
          <a:blip r:embed="rId2"/>
          <a:stretch>
            <a:fillRect/>
          </a:stretch>
        </p:blipFill>
        <p:spPr>
          <a:xfrm>
            <a:off x="359872" y="1514704"/>
            <a:ext cx="4112989" cy="3101975"/>
          </a:xfrm>
        </p:spPr>
      </p:pic>
      <p:sp>
        <p:nvSpPr>
          <p:cNvPr id="7" name="Content Placeholder 2">
            <a:extLst>
              <a:ext uri="{FF2B5EF4-FFF2-40B4-BE49-F238E27FC236}">
                <a16:creationId xmlns:a16="http://schemas.microsoft.com/office/drawing/2014/main" id="{B7A4760B-8541-C536-355D-5D0A6B3A07CF}"/>
              </a:ext>
            </a:extLst>
          </p:cNvPr>
          <p:cNvSpPr txBox="1">
            <a:spLocks/>
          </p:cNvSpPr>
          <p:nvPr/>
        </p:nvSpPr>
        <p:spPr>
          <a:xfrm>
            <a:off x="5651653" y="1983647"/>
            <a:ext cx="5607585" cy="26330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IN" dirty="0"/>
              <a:t>The frequency of the Loan amount ticket from low to high is plotted</a:t>
            </a:r>
          </a:p>
          <a:p>
            <a:r>
              <a:rPr lang="en-IN" dirty="0"/>
              <a:t>We can directly say the maximum loan amount/per ticket is in the range of $5,000 to $10,000</a:t>
            </a:r>
            <a:endParaRPr lang="en-US" dirty="0"/>
          </a:p>
        </p:txBody>
      </p:sp>
      <p:sp>
        <p:nvSpPr>
          <p:cNvPr id="8" name="Content Placeholder 2">
            <a:extLst>
              <a:ext uri="{FF2B5EF4-FFF2-40B4-BE49-F238E27FC236}">
                <a16:creationId xmlns:a16="http://schemas.microsoft.com/office/drawing/2014/main" id="{3E6DEF48-A59E-7931-96F4-128EDCC491A1}"/>
              </a:ext>
            </a:extLst>
          </p:cNvPr>
          <p:cNvSpPr txBox="1">
            <a:spLocks/>
          </p:cNvSpPr>
          <p:nvPr/>
        </p:nvSpPr>
        <p:spPr>
          <a:xfrm>
            <a:off x="1121887" y="4903539"/>
            <a:ext cx="2546732" cy="43975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Amount Frequency</a:t>
            </a:r>
          </a:p>
        </p:txBody>
      </p:sp>
    </p:spTree>
    <p:extLst>
      <p:ext uri="{BB962C8B-B14F-4D97-AF65-F5344CB8AC3E}">
        <p14:creationId xmlns:p14="http://schemas.microsoft.com/office/powerpoint/2010/main" val="376502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9DE25-6811-33CA-B76A-0F3B162B5EF3}"/>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7F9910-C97D-643E-261B-719EE0C57A11}"/>
              </a:ext>
            </a:extLst>
          </p:cNvPr>
          <p:cNvPicPr>
            <a:picLocks noGrp="1" noChangeAspect="1"/>
          </p:cNvPicPr>
          <p:nvPr>
            <p:ph idx="1"/>
          </p:nvPr>
        </p:nvPicPr>
        <p:blipFill>
          <a:blip r:embed="rId2"/>
          <a:stretch>
            <a:fillRect/>
          </a:stretch>
        </p:blipFill>
        <p:spPr>
          <a:xfrm>
            <a:off x="2029067" y="335652"/>
            <a:ext cx="3616951" cy="3101975"/>
          </a:xfrm>
        </p:spPr>
      </p:pic>
      <p:sp>
        <p:nvSpPr>
          <p:cNvPr id="7" name="Content Placeholder 2">
            <a:extLst>
              <a:ext uri="{FF2B5EF4-FFF2-40B4-BE49-F238E27FC236}">
                <a16:creationId xmlns:a16="http://schemas.microsoft.com/office/drawing/2014/main" id="{409801C5-BF8E-2868-0C09-5F5E7C5F910A}"/>
              </a:ext>
            </a:extLst>
          </p:cNvPr>
          <p:cNvSpPr txBox="1">
            <a:spLocks/>
          </p:cNvSpPr>
          <p:nvPr/>
        </p:nvSpPr>
        <p:spPr>
          <a:xfrm>
            <a:off x="2442531" y="3650658"/>
            <a:ext cx="2790021" cy="6379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Amount Distribution</a:t>
            </a:r>
          </a:p>
          <a:p>
            <a:pPr marL="0" indent="0">
              <a:buNone/>
            </a:pPr>
            <a:r>
              <a:rPr lang="en-US" dirty="0"/>
              <a:t>- by Status</a:t>
            </a:r>
          </a:p>
        </p:txBody>
      </p:sp>
      <p:sp>
        <p:nvSpPr>
          <p:cNvPr id="8" name="Content Placeholder 2">
            <a:extLst>
              <a:ext uri="{FF2B5EF4-FFF2-40B4-BE49-F238E27FC236}">
                <a16:creationId xmlns:a16="http://schemas.microsoft.com/office/drawing/2014/main" id="{DE326C35-7FEC-F243-CC00-2F3FCB351E8C}"/>
              </a:ext>
            </a:extLst>
          </p:cNvPr>
          <p:cNvSpPr txBox="1">
            <a:spLocks/>
          </p:cNvSpPr>
          <p:nvPr/>
        </p:nvSpPr>
        <p:spPr>
          <a:xfrm>
            <a:off x="1641513" y="4986377"/>
            <a:ext cx="9188068" cy="14695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dirty="0"/>
              <a:t>The maximum loan amount/per ticket is in the range of $5,000 - $10,000</a:t>
            </a:r>
          </a:p>
          <a:p>
            <a:pPr>
              <a:buFont typeface="Wingdings" pitchFamily="2" charset="2"/>
              <a:buChar char="Ø"/>
            </a:pPr>
            <a:r>
              <a:rPr lang="en-IN" dirty="0"/>
              <a:t>Also the default in general increases proportional to the increase in Loan amount</a:t>
            </a:r>
          </a:p>
          <a:p>
            <a:pPr>
              <a:buFont typeface="Wingdings" pitchFamily="2" charset="2"/>
              <a:buChar char="Ø"/>
            </a:pPr>
            <a:r>
              <a:rPr lang="en-IN" dirty="0"/>
              <a:t>Not strictly linear also not very significant to provide any recommendations</a:t>
            </a:r>
            <a:endParaRPr lang="en-US" dirty="0"/>
          </a:p>
        </p:txBody>
      </p:sp>
      <p:pic>
        <p:nvPicPr>
          <p:cNvPr id="9" name="Content Placeholder 3">
            <a:extLst>
              <a:ext uri="{FF2B5EF4-FFF2-40B4-BE49-F238E27FC236}">
                <a16:creationId xmlns:a16="http://schemas.microsoft.com/office/drawing/2014/main" id="{FA21E48E-F203-E557-FDD8-569B61F1E8CD}"/>
              </a:ext>
            </a:extLst>
          </p:cNvPr>
          <p:cNvPicPr>
            <a:picLocks noChangeAspect="1"/>
          </p:cNvPicPr>
          <p:nvPr/>
        </p:nvPicPr>
        <p:blipFill>
          <a:blip r:embed="rId3"/>
          <a:stretch>
            <a:fillRect/>
          </a:stretch>
        </p:blipFill>
        <p:spPr>
          <a:xfrm>
            <a:off x="6353978" y="335652"/>
            <a:ext cx="3391091" cy="3101975"/>
          </a:xfrm>
          <a:prstGeom prst="rect">
            <a:avLst/>
          </a:prstGeom>
        </p:spPr>
      </p:pic>
      <p:sp>
        <p:nvSpPr>
          <p:cNvPr id="10" name="Content Placeholder 2">
            <a:extLst>
              <a:ext uri="{FF2B5EF4-FFF2-40B4-BE49-F238E27FC236}">
                <a16:creationId xmlns:a16="http://schemas.microsoft.com/office/drawing/2014/main" id="{BC4D3F3F-1449-4442-3F8A-F4861B6A08CE}"/>
              </a:ext>
            </a:extLst>
          </p:cNvPr>
          <p:cNvSpPr txBox="1">
            <a:spLocks/>
          </p:cNvSpPr>
          <p:nvPr/>
        </p:nvSpPr>
        <p:spPr>
          <a:xfrm>
            <a:off x="6654512" y="3616289"/>
            <a:ext cx="2790021" cy="6379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Default rate </a:t>
            </a:r>
          </a:p>
          <a:p>
            <a:pPr marL="0" indent="0">
              <a:buNone/>
            </a:pPr>
            <a:r>
              <a:rPr lang="en-US" dirty="0"/>
              <a:t>Vs Loan Amount</a:t>
            </a:r>
          </a:p>
        </p:txBody>
      </p:sp>
    </p:spTree>
    <p:extLst>
      <p:ext uri="{BB962C8B-B14F-4D97-AF65-F5344CB8AC3E}">
        <p14:creationId xmlns:p14="http://schemas.microsoft.com/office/powerpoint/2010/main" val="2772411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2F6AF-E882-163A-9B9D-719A96AD20FD}"/>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047506-5B5E-BAA8-A969-9620C309459E}"/>
              </a:ext>
            </a:extLst>
          </p:cNvPr>
          <p:cNvPicPr>
            <a:picLocks noGrp="1" noChangeAspect="1"/>
          </p:cNvPicPr>
          <p:nvPr>
            <p:ph idx="1"/>
          </p:nvPr>
        </p:nvPicPr>
        <p:blipFill>
          <a:blip r:embed="rId2"/>
          <a:stretch>
            <a:fillRect/>
          </a:stretch>
        </p:blipFill>
        <p:spPr>
          <a:xfrm>
            <a:off x="220632" y="327026"/>
            <a:ext cx="3636413" cy="2848100"/>
          </a:xfrm>
        </p:spPr>
      </p:pic>
      <p:pic>
        <p:nvPicPr>
          <p:cNvPr id="6" name="Picture 5">
            <a:extLst>
              <a:ext uri="{FF2B5EF4-FFF2-40B4-BE49-F238E27FC236}">
                <a16:creationId xmlns:a16="http://schemas.microsoft.com/office/drawing/2014/main" id="{CDC300F5-76A2-35A1-D5B5-B9C6BBAC8A90}"/>
              </a:ext>
            </a:extLst>
          </p:cNvPr>
          <p:cNvPicPr>
            <a:picLocks noChangeAspect="1"/>
          </p:cNvPicPr>
          <p:nvPr/>
        </p:nvPicPr>
        <p:blipFill>
          <a:blip r:embed="rId3"/>
          <a:stretch>
            <a:fillRect/>
          </a:stretch>
        </p:blipFill>
        <p:spPr>
          <a:xfrm>
            <a:off x="4073027" y="344077"/>
            <a:ext cx="3842641" cy="2844060"/>
          </a:xfrm>
          <a:prstGeom prst="rect">
            <a:avLst/>
          </a:prstGeom>
        </p:spPr>
      </p:pic>
      <p:sp>
        <p:nvSpPr>
          <p:cNvPr id="7" name="Content Placeholder 2">
            <a:extLst>
              <a:ext uri="{FF2B5EF4-FFF2-40B4-BE49-F238E27FC236}">
                <a16:creationId xmlns:a16="http://schemas.microsoft.com/office/drawing/2014/main" id="{6800C15C-822C-D14B-112B-9D84A3C9518E}"/>
              </a:ext>
            </a:extLst>
          </p:cNvPr>
          <p:cNvSpPr txBox="1">
            <a:spLocks/>
          </p:cNvSpPr>
          <p:nvPr/>
        </p:nvSpPr>
        <p:spPr>
          <a:xfrm>
            <a:off x="643827" y="3429000"/>
            <a:ext cx="2790021" cy="6379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Default vs Grade Profile of</a:t>
            </a:r>
          </a:p>
          <a:p>
            <a:pPr marL="0" indent="0">
              <a:buNone/>
            </a:pPr>
            <a:r>
              <a:rPr lang="en-US" dirty="0"/>
              <a:t>customers</a:t>
            </a:r>
          </a:p>
        </p:txBody>
      </p:sp>
      <p:sp>
        <p:nvSpPr>
          <p:cNvPr id="8" name="Content Placeholder 2">
            <a:extLst>
              <a:ext uri="{FF2B5EF4-FFF2-40B4-BE49-F238E27FC236}">
                <a16:creationId xmlns:a16="http://schemas.microsoft.com/office/drawing/2014/main" id="{1003F705-831B-1DDB-9353-229CD6A49CFB}"/>
              </a:ext>
            </a:extLst>
          </p:cNvPr>
          <p:cNvSpPr txBox="1">
            <a:spLocks/>
          </p:cNvSpPr>
          <p:nvPr/>
        </p:nvSpPr>
        <p:spPr>
          <a:xfrm>
            <a:off x="1641513" y="4799088"/>
            <a:ext cx="9572054" cy="173188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itchFamily="2" charset="2"/>
              <a:buChar char="Ø"/>
            </a:pPr>
            <a:r>
              <a:rPr lang="en-IN" dirty="0"/>
              <a:t>Strict linear corelation exists between Grade Profile and Loan default rate</a:t>
            </a:r>
          </a:p>
          <a:p>
            <a:pPr>
              <a:buFont typeface="Wingdings" pitchFamily="2" charset="2"/>
              <a:buChar char="Ø"/>
            </a:pPr>
            <a:r>
              <a:rPr lang="en-IN" dirty="0"/>
              <a:t>Also there is similar corelation exists between Grade Profile and Loan disbursal</a:t>
            </a:r>
          </a:p>
          <a:p>
            <a:pPr>
              <a:buFont typeface="Wingdings" pitchFamily="2" charset="2"/>
              <a:buChar char="Ø"/>
            </a:pPr>
            <a:r>
              <a:rPr lang="en-IN" dirty="0"/>
              <a:t>We also found (not captured here) direct corelation between Grade and Interest rate</a:t>
            </a:r>
          </a:p>
          <a:p>
            <a:pPr>
              <a:buFont typeface="Wingdings" pitchFamily="2" charset="2"/>
              <a:buChar char="Ø"/>
            </a:pPr>
            <a:r>
              <a:rPr lang="en-IN" dirty="0"/>
              <a:t>So the risk is factored in by charging higher interest for lower Grade profiles</a:t>
            </a:r>
          </a:p>
          <a:p>
            <a:pPr>
              <a:buFont typeface="Wingdings" pitchFamily="2" charset="2"/>
              <a:buChar char="Ø"/>
            </a:pPr>
            <a:r>
              <a:rPr lang="en-IN" dirty="0"/>
              <a:t>Already the co-relation is taken into account and no recommendation required</a:t>
            </a:r>
            <a:endParaRPr lang="en-US" dirty="0"/>
          </a:p>
        </p:txBody>
      </p:sp>
      <p:sp>
        <p:nvSpPr>
          <p:cNvPr id="9" name="Content Placeholder 2">
            <a:extLst>
              <a:ext uri="{FF2B5EF4-FFF2-40B4-BE49-F238E27FC236}">
                <a16:creationId xmlns:a16="http://schemas.microsoft.com/office/drawing/2014/main" id="{742355DD-FBDB-AB19-E583-D7221D5D153E}"/>
              </a:ext>
            </a:extLst>
          </p:cNvPr>
          <p:cNvSpPr txBox="1">
            <a:spLocks/>
          </p:cNvSpPr>
          <p:nvPr/>
        </p:nvSpPr>
        <p:spPr>
          <a:xfrm>
            <a:off x="4700989" y="3409997"/>
            <a:ext cx="2790021" cy="63794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Disbursal against Grade </a:t>
            </a:r>
          </a:p>
          <a:p>
            <a:pPr marL="0" indent="0">
              <a:buNone/>
            </a:pPr>
            <a:r>
              <a:rPr lang="en-US" dirty="0"/>
              <a:t>profile</a:t>
            </a:r>
          </a:p>
        </p:txBody>
      </p:sp>
      <p:pic>
        <p:nvPicPr>
          <p:cNvPr id="10" name="Content Placeholder 4">
            <a:extLst>
              <a:ext uri="{FF2B5EF4-FFF2-40B4-BE49-F238E27FC236}">
                <a16:creationId xmlns:a16="http://schemas.microsoft.com/office/drawing/2014/main" id="{A495E2DB-367F-19C8-9BD9-27CD1571E5B1}"/>
              </a:ext>
            </a:extLst>
          </p:cNvPr>
          <p:cNvPicPr>
            <a:picLocks noChangeAspect="1"/>
          </p:cNvPicPr>
          <p:nvPr/>
        </p:nvPicPr>
        <p:blipFill>
          <a:blip r:embed="rId4"/>
          <a:stretch>
            <a:fillRect/>
          </a:stretch>
        </p:blipFill>
        <p:spPr>
          <a:xfrm>
            <a:off x="8131650" y="354387"/>
            <a:ext cx="3373814" cy="2848100"/>
          </a:xfrm>
          <a:prstGeom prst="rect">
            <a:avLst/>
          </a:prstGeom>
        </p:spPr>
      </p:pic>
      <p:sp>
        <p:nvSpPr>
          <p:cNvPr id="11" name="Content Placeholder 2">
            <a:extLst>
              <a:ext uri="{FF2B5EF4-FFF2-40B4-BE49-F238E27FC236}">
                <a16:creationId xmlns:a16="http://schemas.microsoft.com/office/drawing/2014/main" id="{6C96FED5-28AD-1BEE-6BEA-7FA2BE5A29A2}"/>
              </a:ext>
            </a:extLst>
          </p:cNvPr>
          <p:cNvSpPr txBox="1">
            <a:spLocks/>
          </p:cNvSpPr>
          <p:nvPr/>
        </p:nvSpPr>
        <p:spPr>
          <a:xfrm>
            <a:off x="8423546" y="3362842"/>
            <a:ext cx="2790021" cy="637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dirty="0"/>
              <a:t>Loan Default vs Interest rate </a:t>
            </a:r>
          </a:p>
        </p:txBody>
      </p:sp>
    </p:spTree>
    <p:extLst>
      <p:ext uri="{BB962C8B-B14F-4D97-AF65-F5344CB8AC3E}">
        <p14:creationId xmlns:p14="http://schemas.microsoft.com/office/powerpoint/2010/main" val="1340445351"/>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{CA0C965E-19A3-6745-969F-49D7AC7BEC91}tf10001120</Template>
  <TotalTime>664</TotalTime>
  <Words>1278</Words>
  <Application>Microsoft Macintosh PowerPoint</Application>
  <PresentationFormat>Widescreen</PresentationFormat>
  <Paragraphs>106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Times New Roman</vt:lpstr>
      <vt:lpstr>Wingdings</vt:lpstr>
      <vt:lpstr>Parcel</vt:lpstr>
      <vt:lpstr>Lending club Case study – Elangathir g</vt:lpstr>
      <vt:lpstr>PowerPoint Presentation</vt:lpstr>
      <vt:lpstr>Objective</vt:lpstr>
      <vt:lpstr>Deciphering the Data</vt:lpstr>
      <vt:lpstr>Data Cleansing</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Elangathir</dc:creator>
  <cp:lastModifiedBy>Elangathir</cp:lastModifiedBy>
  <cp:revision>14</cp:revision>
  <dcterms:created xsi:type="dcterms:W3CDTF">2025-01-01T07:34:44Z</dcterms:created>
  <dcterms:modified xsi:type="dcterms:W3CDTF">2025-02-05T15:31:05Z</dcterms:modified>
</cp:coreProperties>
</file>